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  <p:sldMasterId id="2147483887" r:id="rId2"/>
    <p:sldMasterId id="2147483893" r:id="rId3"/>
    <p:sldMasterId id="2147483899" r:id="rId4"/>
    <p:sldMasterId id="2147483905" r:id="rId5"/>
  </p:sldMasterIdLst>
  <p:sldIdLst>
    <p:sldId id="280" r:id="rId6"/>
    <p:sldId id="270" r:id="rId7"/>
    <p:sldId id="285" r:id="rId8"/>
    <p:sldId id="259" r:id="rId9"/>
    <p:sldId id="258" r:id="rId10"/>
    <p:sldId id="278" r:id="rId11"/>
    <p:sldId id="281" r:id="rId12"/>
    <p:sldId id="283" r:id="rId13"/>
    <p:sldId id="272" r:id="rId14"/>
    <p:sldId id="262" r:id="rId15"/>
    <p:sldId id="263" r:id="rId16"/>
    <p:sldId id="264" r:id="rId17"/>
    <p:sldId id="265" r:id="rId18"/>
    <p:sldId id="267" r:id="rId19"/>
    <p:sldId id="268" r:id="rId20"/>
    <p:sldId id="269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GMA" initials="S" lastIdx="0" clrIdx="0">
    <p:extLst>
      <p:ext uri="{19B8F6BF-5375-455C-9EA6-DF929625EA0E}">
        <p15:presenceInfo xmlns:p15="http://schemas.microsoft.com/office/powerpoint/2012/main" userId="SIGM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393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622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197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442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6592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1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676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09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03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890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84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9435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69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131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923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295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998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774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3553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38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90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816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6511" y="1850746"/>
            <a:ext cx="4465615" cy="283431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961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1" y="0"/>
            <a:ext cx="12190783" cy="669408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91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663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14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0974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370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24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03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A0D52-A94C-4AE7-9384-5BEA20A81958}" type="datetimeFigureOut">
              <a:rPr lang="en-IN" smtClean="0"/>
              <a:t>21-12-2025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2E286-8396-4FA8-9987-32D8460CC0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98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07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5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814207" y="6184972"/>
            <a:ext cx="3225393" cy="62222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28993" y="1386649"/>
            <a:ext cx="8994140" cy="3675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kern="0">
                <a:solidFill>
                  <a:prstClr val="black">
                    <a:tint val="75000"/>
                  </a:prstClr>
                </a:solidFill>
              </a:rPr>
              <a:pPr/>
              <a:t>12/21/2025</a:t>
            </a:fld>
            <a:endParaRPr lang="en-US" ker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ker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er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04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619" y="3876964"/>
            <a:ext cx="11453090" cy="2105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Thogiti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Sri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Durga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I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Sabiha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Shaik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Lavanya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 : 429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88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333" y="365125"/>
            <a:ext cx="10715467" cy="7524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copies of the book titled "The Lost Tribe" are owned by the library branch whose name is "Sharps town"?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4" y="1905402"/>
            <a:ext cx="4083019" cy="231561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33" y="1228117"/>
            <a:ext cx="6001588" cy="3430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333" y="5098473"/>
            <a:ext cx="9817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book, book copies, and library branch tables to connect the book title with its branch copies.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results to show the number of copies of “The Lost Tribe” available in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Sharpstown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branch.</a:t>
            </a:r>
          </a:p>
        </p:txBody>
      </p:sp>
    </p:spTree>
    <p:extLst>
      <p:ext uri="{BB962C8B-B14F-4D97-AF65-F5344CB8AC3E}">
        <p14:creationId xmlns:p14="http://schemas.microsoft.com/office/powerpoint/2010/main" val="338750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27" y="365126"/>
            <a:ext cx="10864273" cy="71553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copies of the book titled "The Lost Tribe" are owned by each library branch?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491" y="1209756"/>
            <a:ext cx="4653770" cy="316828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6" y="1209756"/>
            <a:ext cx="5403271" cy="32791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782" y="5033820"/>
            <a:ext cx="10698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book, book copies, and library branch tables to link the book title with all branches.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Displays each branch name along with the number of copies of “The Lost Tribe” owned by that branch.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981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982" y="365125"/>
            <a:ext cx="11002818" cy="401493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For each book that is loaned out from the "</a:t>
            </a:r>
            <a:r>
              <a:rPr lang="en-US" sz="2400" dirty="0" err="1">
                <a:solidFill>
                  <a:srgbClr val="FF0000"/>
                </a:solidFill>
              </a:rPr>
              <a:t>Sharpstown</a:t>
            </a:r>
            <a:r>
              <a:rPr lang="en-US" sz="2400" dirty="0">
                <a:solidFill>
                  <a:srgbClr val="FF0000"/>
                </a:solidFill>
              </a:rPr>
              <a:t>" branch and whose Due Date is 2/3/18, retrieve the book title, the borrower's name, and the borrower's address. 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80" y="4294910"/>
            <a:ext cx="8954750" cy="234603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77" y="886692"/>
            <a:ext cx="6154009" cy="3408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64218" y="1551709"/>
            <a:ext cx="4784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 loans, book, borrower, and library branch tables to get complete loan details.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Filters records for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Sharpstown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branch with Due Date = 02-03-2018 and displays the book title, borrower name, and address.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4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66725"/>
            <a:ext cx="11062040" cy="687820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Retrieve the names, addresses, and number of books checked out for all borrowers who have more than five books checked out</a:t>
            </a:r>
            <a:r>
              <a:rPr lang="en-US" sz="2400" dirty="0">
                <a:solidFill>
                  <a:srgbClr val="FF0000"/>
                </a:solidFill>
              </a:rPr>
              <a:t>.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/>
            </a:r>
            <a:br>
              <a:rPr lang="en-US" sz="2400" dirty="0">
                <a:solidFill>
                  <a:srgbClr val="FF0000"/>
                </a:solidFill>
              </a:rPr>
            </a:br>
            <a:endParaRPr lang="en-IN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3" y="2985248"/>
            <a:ext cx="7106642" cy="21434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3" y="858983"/>
            <a:ext cx="9950878" cy="2296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BC0200-5C1E-FEC8-BA96-372E55B2051E}"/>
              </a:ext>
            </a:extLst>
          </p:cNvPr>
          <p:cNvSpPr txBox="1"/>
          <p:nvPr/>
        </p:nvSpPr>
        <p:spPr>
          <a:xfrm>
            <a:off x="690281" y="5629835"/>
            <a:ext cx="9556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query counts how many books each borrower has checked out by grouping loan records per borrower.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then displays only those borrowers whose total checked-out books are more than five.</a:t>
            </a:r>
          </a:p>
        </p:txBody>
      </p:sp>
    </p:spTree>
    <p:extLst>
      <p:ext uri="{BB962C8B-B14F-4D97-AF65-F5344CB8AC3E}">
        <p14:creationId xmlns:p14="http://schemas.microsoft.com/office/powerpoint/2010/main" val="3607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 activity varies across library branches, indicating differences in user demand and branch utilization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small group of borrowers is responsible for a higher number of book loans, showing repeat borrowing behavior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Books by popular authors consistently attract demand across multiple branches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number of copies for high-demand books to reduce waiting time and improve user satisfaction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 frequent borrowers to ensure fair and balanced access to library resources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inventory distribution by reallocating books based on branch-wise demand patterns</a:t>
            </a:r>
          </a:p>
        </p:txBody>
      </p:sp>
    </p:spTree>
    <p:extLst>
      <p:ext uri="{BB962C8B-B14F-4D97-AF65-F5344CB8AC3E}">
        <p14:creationId xmlns:p14="http://schemas.microsoft.com/office/powerpoint/2010/main" val="40560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364" y="1690688"/>
            <a:ext cx="10515600" cy="4351338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designed and implemented a robust relational database for a library management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Effectively utilized SQL queries to answer real-world business and operational questions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strong understanding of database schema design, relationships, and constraints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Demonstrated the practical application of SQL in analyzing and managing real-world data scenarios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881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 &amp; Challenges – SQL Data Analysis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Gained hands-on experience in designing relational databases using primary and foreign keys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understanding of table relationships and data normalization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with complex SQL queries involving multiple JOINs, GROUP BY, and HAVING clauses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Faced challenges in handling date formats and maintaining referential integrity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Learned to troubleshoot query errors and optimize SQL logic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Overall, the project strengthened analytical thinking and problem-solving skills</a:t>
            </a:r>
          </a:p>
        </p:txBody>
      </p:sp>
    </p:spTree>
    <p:extLst>
      <p:ext uri="{BB962C8B-B14F-4D97-AF65-F5344CB8AC3E}">
        <p14:creationId xmlns:p14="http://schemas.microsoft.com/office/powerpoint/2010/main" val="231549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4" y="452582"/>
            <a:ext cx="9550400" cy="5689600"/>
          </a:xfrm>
        </p:spPr>
      </p:pic>
    </p:spTree>
    <p:extLst>
      <p:ext uri="{BB962C8B-B14F-4D97-AF65-F5344CB8AC3E}">
        <p14:creationId xmlns:p14="http://schemas.microsoft.com/office/powerpoint/2010/main" val="47221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8870"/>
            <a:ext cx="10303164" cy="1325563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Me: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4691"/>
            <a:ext cx="10515600" cy="4782272"/>
          </a:xfrm>
        </p:spPr>
        <p:txBody>
          <a:bodyPr>
            <a:normAutofit/>
          </a:bodyPr>
          <a:lstStyle/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 Ground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 Have Completed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B.Tech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Sridevi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Women’s Engineering College)</a:t>
            </a:r>
          </a:p>
          <a:p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 Want To Learn Data Science: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Want To Learn Data Science To Analyze Data, Gain Meaningful Insights, And Make Better Data-driven Decisions. It Also Offers Strong Career Opportunities And Helps Solve Real-world Problems Using Data.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 Prior Work Experience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LinkedIn : 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u="sng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72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F9B2FA-11B5-CC1C-7DBB-49E5FEB69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96" y="290587"/>
            <a:ext cx="8630920" cy="49244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344401AE-035B-B19A-F030-6E1E69AF1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43000"/>
            <a:ext cx="9448800" cy="96026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an SQL-based Library Management System developed to understand how real-world databases are designed and managed.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stores and organizes data related to books, authors, library branches, borrowers, and book loans in a structured way.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table relationships are created using primary and foreign keys to maintain data integrity and consistency.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normalization is applied to avoid data duplication and improve efficiency.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queries using joins, aggregate functions, and conditions are written to extract meaningful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reflects practical experience in SQL fundamentals and real-life data handling.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69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2734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5436"/>
            <a:ext cx="10515600" cy="52715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design and implement a structured relational database for a library management system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define tables with appropriate primary keys and foreign key constraints ensuring data integrity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model real-world library operations by establishing relationships between books, branches, borrowers, and transactions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perform SQL-based data analysis using joins, aggregations, and filtering techniques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extract meaningful insights that support decision-making and operational efficiency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5999447-C70A-1557-E36F-0FD3E029A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554071"/>
            <a:ext cx="4572000" cy="20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81420"/>
          </a:xfrm>
        </p:spPr>
        <p:txBody>
          <a:bodyPr>
            <a:no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674" y="1062181"/>
            <a:ext cx="7564582" cy="535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5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database consists of seven interconnected tables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table represents a real-world entity such as books, publishers,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loans,borrowers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author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Relationships are maintained using foreign keys to ensure data consistency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Book Loans table acts as a transaction table connecting books, borrowers, and branches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schema supports efficient data storage and retrieval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87CDBC-ED78-E47A-52AD-7119CF12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0587"/>
            <a:ext cx="4648200" cy="49244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DATABASE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81FD28B-B18B-2C9B-5B5F-275FDCFC6C5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479729" y="986673"/>
            <a:ext cx="2580640" cy="369332"/>
          </a:xfrm>
        </p:spPr>
        <p:txBody>
          <a:bodyPr/>
          <a:lstStyle/>
          <a:p>
            <a:r>
              <a:rPr lang="en-US" b="0" dirty="0"/>
              <a:t> </a:t>
            </a:r>
            <a:r>
              <a:rPr lang="en-US" b="0" dirty="0" err="1"/>
              <a:t>Tbl</a:t>
            </a:r>
            <a:r>
              <a:rPr lang="en-US" b="0" dirty="0"/>
              <a:t>-Publisher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61FB67D-88A2-BD82-1784-B3E01FC44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29" y="1365944"/>
            <a:ext cx="5248523" cy="1842567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="" xmlns:a16="http://schemas.microsoft.com/office/drawing/2014/main" id="{67E842E4-4D11-FEC8-99AD-758686BDFB84}"/>
              </a:ext>
            </a:extLst>
          </p:cNvPr>
          <p:cNvSpPr txBox="1">
            <a:spLocks/>
          </p:cNvSpPr>
          <p:nvPr/>
        </p:nvSpPr>
        <p:spPr>
          <a:xfrm>
            <a:off x="6629400" y="838200"/>
            <a:ext cx="2580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</a:t>
            </a:r>
            <a:r>
              <a:rPr lang="en-US" b="0" kern="0" dirty="0">
                <a:solidFill>
                  <a:prstClr val="black"/>
                </a:solidFill>
              </a:rPr>
              <a:t>-book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A7DFD93-EAEC-9676-0534-774B749E5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329501"/>
            <a:ext cx="5168348" cy="1915651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="" xmlns:a16="http://schemas.microsoft.com/office/drawing/2014/main" id="{2589547D-9A26-E38D-8DEE-76B4A84A677B}"/>
              </a:ext>
            </a:extLst>
          </p:cNvPr>
          <p:cNvSpPr txBox="1">
            <a:spLocks/>
          </p:cNvSpPr>
          <p:nvPr/>
        </p:nvSpPr>
        <p:spPr>
          <a:xfrm>
            <a:off x="1143000" y="3559416"/>
            <a:ext cx="2580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Tbl_book_authors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0AAE0EA0-C8BE-1496-9715-32FB53C83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14800"/>
            <a:ext cx="4966252" cy="208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BC8D8E-E0AE-8320-3FE5-3CC4962F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4442904" cy="49244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C4B35A7-1AFD-10A7-BE09-14E0E374BAE7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7391400" y="1097932"/>
            <a:ext cx="2209800" cy="38100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0" dirty="0" err="1"/>
              <a:t>tbl_book_copies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A6C078E-CB26-85D0-7FB5-0B0ABFFA4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0447"/>
            <a:ext cx="5165697" cy="1253500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="" xmlns:a16="http://schemas.microsoft.com/office/drawing/2014/main" id="{C4F58323-D9F8-5B68-F35A-D8E01AF7DB9A}"/>
              </a:ext>
            </a:extLst>
          </p:cNvPr>
          <p:cNvSpPr txBox="1">
            <a:spLocks/>
          </p:cNvSpPr>
          <p:nvPr/>
        </p:nvSpPr>
        <p:spPr>
          <a:xfrm>
            <a:off x="677848" y="1150951"/>
            <a:ext cx="2514600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tbl_library_branch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4AC101EC-06C1-9DDD-453D-5F0D205EA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0447"/>
            <a:ext cx="5334000" cy="1897894"/>
          </a:xfrm>
          <a:prstGeom prst="rect">
            <a:avLst/>
          </a:prstGeom>
        </p:spPr>
      </p:pic>
      <p:sp>
        <p:nvSpPr>
          <p:cNvPr id="13" name="Content Placeholder 6">
            <a:extLst>
              <a:ext uri="{FF2B5EF4-FFF2-40B4-BE49-F238E27FC236}">
                <a16:creationId xmlns="" xmlns:a16="http://schemas.microsoft.com/office/drawing/2014/main" id="{6D4F6740-BCD4-6A81-B2D9-BCBF6EA50C42}"/>
              </a:ext>
            </a:extLst>
          </p:cNvPr>
          <p:cNvSpPr txBox="1">
            <a:spLocks/>
          </p:cNvSpPr>
          <p:nvPr/>
        </p:nvSpPr>
        <p:spPr>
          <a:xfrm>
            <a:off x="6248400" y="3867178"/>
            <a:ext cx="1981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kern="0" dirty="0" err="1">
                <a:solidFill>
                  <a:prstClr val="black"/>
                </a:solidFill>
              </a:rPr>
              <a:t>tbl_book_loans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FF196BE8-EA9C-468A-CC7F-0CC3C9A13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7" y="3770458"/>
            <a:ext cx="5497002" cy="2009354"/>
          </a:xfrm>
          <a:prstGeom prst="rect">
            <a:avLst/>
          </a:prstGeom>
        </p:spPr>
      </p:pic>
      <p:sp>
        <p:nvSpPr>
          <p:cNvPr id="16" name="Content Placeholder 6">
            <a:extLst>
              <a:ext uri="{FF2B5EF4-FFF2-40B4-BE49-F238E27FC236}">
                <a16:creationId xmlns="" xmlns:a16="http://schemas.microsoft.com/office/drawing/2014/main" id="{F1203281-32CC-887F-7287-A1FA26951A43}"/>
              </a:ext>
            </a:extLst>
          </p:cNvPr>
          <p:cNvSpPr txBox="1">
            <a:spLocks/>
          </p:cNvSpPr>
          <p:nvPr/>
        </p:nvSpPr>
        <p:spPr>
          <a:xfrm>
            <a:off x="609600" y="3217504"/>
            <a:ext cx="1912952" cy="381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2400" b="1" i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kern="0" dirty="0">
                <a:solidFill>
                  <a:prstClr val="black"/>
                </a:solidFill>
              </a:rPr>
              <a:t> </a:t>
            </a:r>
            <a:r>
              <a:rPr lang="en-US" b="0" kern="0" dirty="0" err="1">
                <a:solidFill>
                  <a:prstClr val="black"/>
                </a:solidFill>
              </a:rPr>
              <a:t>tbl_borrower</a:t>
            </a:r>
            <a:endParaRPr lang="en-US" kern="0" dirty="0">
              <a:solidFill>
                <a:prstClr val="black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AB7DC025-1D10-FA79-709B-1AAA0442E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93" y="4419719"/>
            <a:ext cx="5879590" cy="15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291" y="365125"/>
            <a:ext cx="10873509" cy="1325563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Analysis Questions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library branch, retrieve the branch name and the total number of books loaned out from that branch.</a:t>
            </a:r>
            <a:endParaRPr lang="en-I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75" y="2447178"/>
            <a:ext cx="3724795" cy="20694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8" y="2034403"/>
            <a:ext cx="6363855" cy="31656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3418" y="5568635"/>
            <a:ext cx="10455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the book loans table with the library branch table to match loans with branch names.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COUNT() and GROUP BY to calculate the total number of books loaned from each branch.</a:t>
            </a:r>
          </a:p>
        </p:txBody>
      </p:sp>
    </p:spTree>
    <p:extLst>
      <p:ext uri="{BB962C8B-B14F-4D97-AF65-F5344CB8AC3E}">
        <p14:creationId xmlns:p14="http://schemas.microsoft.com/office/powerpoint/2010/main" val="302499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187</TotalTime>
  <Words>829</Words>
  <Application>Microsoft Office PowerPoint</Application>
  <PresentationFormat>Widescreen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2_Office Theme</vt:lpstr>
      <vt:lpstr>3_Office Theme</vt:lpstr>
      <vt:lpstr>4_Office Theme</vt:lpstr>
      <vt:lpstr>PowerPoint Presentation</vt:lpstr>
      <vt:lpstr>About Me:</vt:lpstr>
      <vt:lpstr>INTRODUCTION</vt:lpstr>
      <vt:lpstr>Objective of the Project</vt:lpstr>
      <vt:lpstr>ER DIAGRAM</vt:lpstr>
      <vt:lpstr>Schema Explanation</vt:lpstr>
      <vt:lpstr>DATABASE SCHEMA</vt:lpstr>
      <vt:lpstr>DATABASE SCHEMA</vt:lpstr>
      <vt:lpstr> Key Analysis Questions  For each library branch, retrieve the branch name and the total number of books loaned out from that branch.</vt:lpstr>
      <vt:lpstr>How many copies of the book titled "The Lost Tribe" are owned by the library branch whose name is "Sharps town"?</vt:lpstr>
      <vt:lpstr>How many copies of the book titled "The Lost Tribe" are owned by each library branch?</vt:lpstr>
      <vt:lpstr>For each book that is loaned out from the "Sharpstown" branch and whose Due Date is 2/3/18, retrieve the book title, the borrower's name, and the borrower's address. </vt:lpstr>
      <vt:lpstr>Retrieve the names, addresses, and number of books checked out for all borrowers who have more than five books checked out.  </vt:lpstr>
      <vt:lpstr>Final Business Insights and Recommendations</vt:lpstr>
      <vt:lpstr>Conclusion</vt:lpstr>
      <vt:lpstr>Experience &amp; Challenges – SQL Data Analysis Project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SIGMA</dc:creator>
  <cp:lastModifiedBy>SIGMA</cp:lastModifiedBy>
  <cp:revision>21</cp:revision>
  <dcterms:created xsi:type="dcterms:W3CDTF">2025-12-18T14:37:29Z</dcterms:created>
  <dcterms:modified xsi:type="dcterms:W3CDTF">2025-12-21T08:04:04Z</dcterms:modified>
</cp:coreProperties>
</file>